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Algerian" panose="04020705040A02060702" pitchFamily="82" charset="0"/>
      <p:regular r:id="rId16"/>
    </p:embeddedFont>
    <p:embeddedFont>
      <p:font typeface="Comfortaa" panose="020B0604020202020204" charset="0"/>
      <p:regular r:id="rId17"/>
      <p:bold r:id="rId18"/>
    </p:embeddedFont>
    <p:embeddedFont>
      <p:font typeface="Bree Serif" panose="020B0604020202020204" charset="0"/>
      <p:regular r:id="rId19"/>
    </p:embeddedFont>
    <p:embeddedFont>
      <p:font typeface="Gloria Hallelujah" panose="020B0604020202020204" charset="0"/>
      <p:regular r:id="rId20"/>
    </p:embeddedFont>
    <p:embeddedFont>
      <p:font typeface="Alegreya" panose="020B0604020202020204" charset="0"/>
      <p:regular r:id="rId21"/>
      <p:bold r:id="rId22"/>
      <p:italic r:id="rId23"/>
      <p:boldItalic r:id="rId24"/>
    </p:embeddedFont>
    <p:embeddedFont>
      <p:font typeface="Caveat" panose="020B060402020202020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8" y="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623640b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623640b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623640b2d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623640b2d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623640b2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623640b2d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623640b2d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623640b2d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623640b2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623640b2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623640b2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623640b2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623640b2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623640b2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623640b2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623640b2d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623640b2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623640b2d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623640b2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623640b2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623640b2d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623640b2d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623640b2d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623640b2d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jp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681" y="2025381"/>
            <a:ext cx="8520600" cy="841800"/>
          </a:xfrm>
        </p:spPr>
        <p:txBody>
          <a:bodyPr/>
          <a:lstStyle/>
          <a:p>
            <a:r>
              <a:rPr lang="en-US" b="1" dirty="0" smtClean="0">
                <a:latin typeface="Algerian" panose="04020705040A02060702" pitchFamily="82" charset="0"/>
              </a:rPr>
              <a:t>Pablo Picasso</a:t>
            </a:r>
            <a:endParaRPr lang="en-US" b="1" dirty="0">
              <a:latin typeface="Algerian" panose="04020705040A02060702" pitchFamily="82" charset="0"/>
            </a:endParaRPr>
          </a:p>
        </p:txBody>
      </p:sp>
      <p:pic>
        <p:nvPicPr>
          <p:cNvPr id="4" name="Google Shape;7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9681" y="313937"/>
            <a:ext cx="1953125" cy="17929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7683" y="2009274"/>
            <a:ext cx="2038837" cy="2839974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420" y="3258573"/>
            <a:ext cx="2876550" cy="1590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9443" y="130148"/>
            <a:ext cx="1937077" cy="1334491"/>
          </a:xfrm>
          <a:prstGeom prst="rect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7949" y="152408"/>
            <a:ext cx="2471509" cy="1856866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  <a:effectLst>
            <a:outerShdw blurRad="300038" dist="95250" dir="5400000" algn="bl" rotWithShape="0">
              <a:srgbClr val="6AA84F">
                <a:alpha val="50000"/>
              </a:srgbClr>
            </a:outerShdw>
          </a:effectLst>
        </p:spPr>
      </p:pic>
      <p:pic>
        <p:nvPicPr>
          <p:cNvPr id="9" name="Google Shape;12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22376" y="2752165"/>
            <a:ext cx="1677762" cy="2304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612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125750" y="294275"/>
            <a:ext cx="2808000" cy="75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Guernica </a:t>
            </a:r>
            <a:endParaRPr sz="48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7" name="Google Shape;137;p22"/>
          <p:cNvSpPr txBox="1">
            <a:spLocks noGrp="1"/>
          </p:cNvSpPr>
          <p:nvPr>
            <p:ph type="body" idx="1"/>
          </p:nvPr>
        </p:nvSpPr>
        <p:spPr>
          <a:xfrm>
            <a:off x="2532075" y="0"/>
            <a:ext cx="6612000" cy="16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La Guerra Civil								1937</a:t>
            </a:r>
            <a:br>
              <a:rPr lang="en" sz="20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1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Francisco Franco tiró bombas en una ciudad que se llama Guernica. </a:t>
            </a:r>
            <a:br>
              <a:rPr lang="en" sz="1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1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Guernica es la respuesta de Picasso a la guerra. </a:t>
            </a:r>
            <a:endParaRPr sz="16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54046"/>
            <a:ext cx="9143999" cy="399825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/>
          <p:nvPr/>
        </p:nvSpPr>
        <p:spPr>
          <a:xfrm>
            <a:off x="0" y="0"/>
            <a:ext cx="30000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F932B"/>
                </a:solidFill>
                <a:latin typeface="Bree Serif"/>
                <a:ea typeface="Bree Serif"/>
                <a:cs typeface="Bree Serif"/>
                <a:sym typeface="Bree Serif"/>
              </a:rPr>
              <a:t>¿Qué tipo de artista es?</a:t>
            </a:r>
            <a:endParaRPr b="1">
              <a:solidFill>
                <a:srgbClr val="1F932B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125746" y="224725"/>
            <a:ext cx="4384500" cy="4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¿Qué tipo de artista es?</a:t>
            </a:r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1"/>
          </p:nvPr>
        </p:nvSpPr>
        <p:spPr>
          <a:xfrm>
            <a:off x="325050" y="679825"/>
            <a:ext cx="6612000" cy="16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FFFFFF"/>
                </a:solidFill>
                <a:highlight>
                  <a:srgbClr val="3D85C6"/>
                </a:highlight>
                <a:latin typeface="Bree Serif"/>
                <a:ea typeface="Bree Serif"/>
                <a:cs typeface="Bree Serif"/>
                <a:sym typeface="Bree Serif"/>
              </a:rPr>
              <a:t>Él es un pintor.</a:t>
            </a:r>
            <a:endParaRPr sz="2400">
              <a:solidFill>
                <a:srgbClr val="FFFFFF"/>
              </a:solidFill>
              <a:highlight>
                <a:srgbClr val="3D85C6"/>
              </a:highlight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0050" y="2959350"/>
            <a:ext cx="4654051" cy="2035000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7" name="Google Shape;14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038" y="1349225"/>
            <a:ext cx="2425675" cy="3645125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Google Shape;14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8351" y="988287"/>
            <a:ext cx="3006618" cy="1662600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9" name="Google Shape;14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3012" y="165916"/>
            <a:ext cx="2016373" cy="2690426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0" y="188075"/>
            <a:ext cx="44652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>
                <a:solidFill>
                  <a:srgbClr val="000000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  <a:t>¿Qué tipo de artista es?</a:t>
            </a:r>
            <a:endParaRPr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>
            <a:off x="0" y="1165425"/>
            <a:ext cx="41889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Tambien, Picasso es </a:t>
            </a:r>
            <a:r>
              <a:rPr lang="en" sz="3000" b="1">
                <a:highlight>
                  <a:srgbClr val="CFE2F3"/>
                </a:highlight>
              </a:rPr>
              <a:t>un escultor.</a:t>
            </a:r>
            <a:endParaRPr sz="3000" b="1">
              <a:highlight>
                <a:srgbClr val="CFE2F3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/>
              <a:t/>
            </a:r>
            <a:br>
              <a:rPr lang="en" sz="3000"/>
            </a:br>
            <a:r>
              <a:rPr lang="en" sz="3000"/>
              <a:t>Mucho de su</a:t>
            </a:r>
            <a:br>
              <a:rPr lang="en" sz="3000"/>
            </a:br>
            <a:r>
              <a:rPr lang="en" sz="3000"/>
              <a:t>arte está en un museo. El museo se llama </a:t>
            </a:r>
            <a:br>
              <a:rPr lang="en" sz="3000"/>
            </a:br>
            <a:r>
              <a:rPr lang="en" sz="3000" b="1"/>
              <a:t>La MOMA</a:t>
            </a:r>
            <a:r>
              <a:rPr lang="en" sz="3000"/>
              <a:t>. </a:t>
            </a:r>
            <a:endParaRPr sz="2400"/>
          </a:p>
        </p:txBody>
      </p:sp>
      <p:pic>
        <p:nvPicPr>
          <p:cNvPr id="156" name="Google Shape;15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325" y="1924388"/>
            <a:ext cx="1360325" cy="14273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7" name="Google Shape;15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6788" y="0"/>
            <a:ext cx="350272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 rotWithShape="1">
          <a:blip r:embed="rId6">
            <a:alphaModFix/>
          </a:blip>
          <a:srcRect l="33002"/>
          <a:stretch/>
        </p:blipFill>
        <p:spPr>
          <a:xfrm>
            <a:off x="4000500" y="19050"/>
            <a:ext cx="5143500" cy="510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0500" y="847045"/>
            <a:ext cx="5143501" cy="3582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311700" y="366100"/>
            <a:ext cx="33459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latin typeface="Gloria Hallelujah"/>
                <a:ea typeface="Gloria Hallelujah"/>
                <a:cs typeface="Gloria Hallelujah"/>
                <a:sym typeface="Gloria Hallelujah"/>
              </a:rPr>
              <a:t>Pablo Picasso</a:t>
            </a:r>
            <a:endParaRPr/>
          </a:p>
        </p:txBody>
      </p:sp>
      <p:pic>
        <p:nvPicPr>
          <p:cNvPr id="166" name="Google Shape;16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0600" y="546000"/>
            <a:ext cx="2874825" cy="398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1225" y="234475"/>
            <a:ext cx="977825" cy="12445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68" name="Google Shape;168;p25"/>
          <p:cNvSpPr txBox="1"/>
          <p:nvPr/>
        </p:nvSpPr>
        <p:spPr>
          <a:xfrm>
            <a:off x="311700" y="1277825"/>
            <a:ext cx="4458000" cy="32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 dirty="0">
                <a:solidFill>
                  <a:srgbClr val="FF0000"/>
                </a:solidFill>
                <a:latin typeface="Alegreya"/>
                <a:ea typeface="Alegreya"/>
                <a:cs typeface="Alegreya"/>
                <a:sym typeface="Alegreya"/>
              </a:rPr>
              <a:t>Preguntas sobre el artista</a:t>
            </a:r>
            <a:r>
              <a:rPr lang="en" dirty="0">
                <a:solidFill>
                  <a:srgbClr val="FF0000"/>
                </a:solidFill>
                <a:latin typeface="Alegreya"/>
                <a:ea typeface="Alegreya"/>
                <a:cs typeface="Alegreya"/>
                <a:sym typeface="Alegreya"/>
              </a:rPr>
              <a:t>: </a:t>
            </a:r>
            <a:br>
              <a:rPr lang="en" dirty="0">
                <a:solidFill>
                  <a:srgbClr val="FF0000"/>
                </a:solidFill>
                <a:latin typeface="Alegreya"/>
                <a:ea typeface="Alegreya"/>
                <a:cs typeface="Alegreya"/>
                <a:sym typeface="Alegreya"/>
              </a:rPr>
            </a:br>
            <a:r>
              <a:rPr lang="en" dirty="0">
                <a:solidFill>
                  <a:srgbClr val="FF0000"/>
                </a:solidFill>
                <a:latin typeface="Alegreya"/>
                <a:ea typeface="Alegreya"/>
                <a:cs typeface="Alegreya"/>
                <a:sym typeface="Alegreya"/>
              </a:rPr>
              <a:t/>
            </a:r>
            <a:br>
              <a:rPr lang="en" dirty="0">
                <a:solidFill>
                  <a:srgbClr val="FF0000"/>
                </a:solidFill>
                <a:latin typeface="Alegreya"/>
                <a:ea typeface="Alegreya"/>
                <a:cs typeface="Alegreya"/>
                <a:sym typeface="Alegreya"/>
              </a:rPr>
            </a:br>
            <a:r>
              <a:rPr lang="en" dirty="0"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n" b="1" dirty="0">
                <a:latin typeface="Alegreya"/>
                <a:ea typeface="Alegreya"/>
                <a:cs typeface="Alegreya"/>
                <a:sym typeface="Alegreya"/>
              </a:rPr>
              <a:t>Cómo</a:t>
            </a:r>
            <a:r>
              <a:rPr lang="en" dirty="0">
                <a:latin typeface="Alegreya"/>
                <a:ea typeface="Alegreya"/>
                <a:cs typeface="Alegreya"/>
                <a:sym typeface="Alegreya"/>
              </a:rPr>
              <a:t> se llama el artista famoso?</a:t>
            </a:r>
            <a:endParaRPr dirty="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legreya"/>
                <a:ea typeface="Alegreya"/>
                <a:cs typeface="Alegreya"/>
                <a:sym typeface="Alegreya"/>
              </a:rPr>
              <a:t>¿De </a:t>
            </a:r>
            <a:r>
              <a:rPr lang="en" b="1" dirty="0">
                <a:latin typeface="Alegreya"/>
                <a:ea typeface="Alegreya"/>
                <a:cs typeface="Alegreya"/>
                <a:sym typeface="Alegreya"/>
              </a:rPr>
              <a:t>dónde </a:t>
            </a:r>
            <a:r>
              <a:rPr lang="en" dirty="0">
                <a:latin typeface="Alegreya"/>
                <a:ea typeface="Alegreya"/>
                <a:cs typeface="Alegreya"/>
                <a:sym typeface="Alegreya"/>
              </a:rPr>
              <a:t>es el artista?</a:t>
            </a:r>
            <a:endParaRPr dirty="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n" b="1" dirty="0">
                <a:latin typeface="Alegreya"/>
                <a:ea typeface="Alegreya"/>
                <a:cs typeface="Alegreya"/>
                <a:sym typeface="Alegreya"/>
              </a:rPr>
              <a:t>Cómo</a:t>
            </a:r>
            <a:r>
              <a:rPr lang="en" dirty="0">
                <a:latin typeface="Alegreya"/>
                <a:ea typeface="Alegreya"/>
                <a:cs typeface="Alegreya"/>
                <a:sym typeface="Alegreya"/>
              </a:rPr>
              <a:t> es su estilo?</a:t>
            </a:r>
            <a:endParaRPr dirty="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n" b="1" dirty="0">
                <a:latin typeface="Alegreya"/>
                <a:ea typeface="Alegreya"/>
                <a:cs typeface="Alegreya"/>
                <a:sym typeface="Alegreya"/>
              </a:rPr>
              <a:t>Qué</a:t>
            </a:r>
            <a:r>
              <a:rPr lang="en" dirty="0">
                <a:latin typeface="Alegreya"/>
                <a:ea typeface="Alegreya"/>
                <a:cs typeface="Alegreya"/>
                <a:sym typeface="Alegreya"/>
              </a:rPr>
              <a:t> tipo de artista es él? </a:t>
            </a:r>
            <a:endParaRPr dirty="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n" b="1" dirty="0">
                <a:latin typeface="Alegreya"/>
                <a:ea typeface="Alegreya"/>
                <a:cs typeface="Alegreya"/>
                <a:sym typeface="Alegreya"/>
              </a:rPr>
              <a:t>Cuándo</a:t>
            </a:r>
            <a:r>
              <a:rPr lang="en" dirty="0">
                <a:latin typeface="Alegreya"/>
                <a:ea typeface="Alegreya"/>
                <a:cs typeface="Alegreya"/>
                <a:sym typeface="Alegreya"/>
              </a:rPr>
              <a:t> nació?          ¿</a:t>
            </a:r>
            <a:r>
              <a:rPr lang="en" b="1" dirty="0">
                <a:latin typeface="Alegreya"/>
                <a:ea typeface="Alegreya"/>
                <a:cs typeface="Alegreya"/>
                <a:sym typeface="Alegreya"/>
              </a:rPr>
              <a:t>Cuándo</a:t>
            </a:r>
            <a:r>
              <a:rPr lang="en" dirty="0">
                <a:latin typeface="Alegreya"/>
                <a:ea typeface="Alegreya"/>
                <a:cs typeface="Alegreya"/>
                <a:sym typeface="Alegreya"/>
              </a:rPr>
              <a:t> murió?</a:t>
            </a:r>
            <a:endParaRPr dirty="0"/>
          </a:p>
        </p:txBody>
      </p:sp>
      <p:pic>
        <p:nvPicPr>
          <p:cNvPr id="169" name="Google Shape;16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9052" y="3411425"/>
            <a:ext cx="1701550" cy="14009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0" name="Google Shape;17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2875" y="1744725"/>
            <a:ext cx="1400950" cy="14009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Artista famoso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89600"/>
            <a:ext cx="2808000" cy="1868597"/>
          </a:xfrm>
          <a:prstGeom prst="rect">
            <a:avLst/>
          </a:prstGeom>
          <a:noFill/>
          <a:ln>
            <a:noFill/>
          </a:ln>
          <a:effectLst>
            <a:outerShdw blurRad="542925" dist="514350" dir="2160000" algn="bl" rotWithShape="0">
              <a:srgbClr val="9FC5E8">
                <a:alpha val="50000"/>
              </a:srgbClr>
            </a:outerShdw>
            <a:reflection stA="94000" endPos="30000" dist="38100" dir="5400000" fadeDir="5400012" sy="-100000" algn="bl" rotWithShape="0"/>
          </a:effectLst>
        </p:spPr>
      </p:pic>
      <p:sp>
        <p:nvSpPr>
          <p:cNvPr id="62" name="Google Shape;62;p14"/>
          <p:cNvSpPr txBox="1"/>
          <p:nvPr/>
        </p:nvSpPr>
        <p:spPr>
          <a:xfrm>
            <a:off x="158150" y="4295725"/>
            <a:ext cx="4337700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¿Es arte de Fernando Botero?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¿Por qué? ¿Por qué no?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44444"/>
                </a:solidFill>
                <a:highlight>
                  <a:srgbClr val="F9F9F9"/>
                </a:highlight>
              </a:rPr>
              <a:t>Hay formas geométricas y hay líneas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7950" y="152408"/>
            <a:ext cx="987900" cy="832649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  <a:effectLst>
            <a:outerShdw blurRad="300038" dist="95250" dir="5400000" algn="bl" rotWithShape="0">
              <a:srgbClr val="6AA84F">
                <a:alpha val="5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730262" y="152408"/>
            <a:ext cx="4572000" cy="46669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sz="2000" b="1" u="sng" dirty="0">
                <a:solidFill>
                  <a:srgbClr val="FF0000"/>
                </a:solidFill>
                <a:latin typeface="Alegreya"/>
                <a:ea typeface="Alegreya"/>
                <a:cs typeface="Alegreya"/>
                <a:sym typeface="Alegreya"/>
              </a:rPr>
              <a:t>Preguntas sobre el artista</a:t>
            </a:r>
            <a:r>
              <a:rPr lang="es-ES" sz="2000" dirty="0">
                <a:solidFill>
                  <a:srgbClr val="FF0000"/>
                </a:solidFill>
                <a:latin typeface="Alegreya"/>
                <a:ea typeface="Alegreya"/>
                <a:cs typeface="Alegreya"/>
                <a:sym typeface="Alegreya"/>
              </a:rPr>
              <a:t>: </a:t>
            </a:r>
            <a:br>
              <a:rPr lang="es-ES" sz="2000" dirty="0">
                <a:solidFill>
                  <a:srgbClr val="FF0000"/>
                </a:solidFill>
                <a:latin typeface="Alegreya"/>
                <a:ea typeface="Alegreya"/>
                <a:cs typeface="Alegreya"/>
                <a:sym typeface="Alegreya"/>
              </a:rPr>
            </a:br>
            <a:r>
              <a:rPr lang="es-ES" sz="2000" dirty="0">
                <a:solidFill>
                  <a:srgbClr val="FF0000"/>
                </a:solidFill>
                <a:latin typeface="Alegreya"/>
                <a:ea typeface="Alegreya"/>
                <a:cs typeface="Alegreya"/>
                <a:sym typeface="Alegreya"/>
              </a:rPr>
              <a:t/>
            </a:r>
            <a:br>
              <a:rPr lang="es-ES" sz="2000" dirty="0">
                <a:solidFill>
                  <a:srgbClr val="FF0000"/>
                </a:solidFill>
                <a:latin typeface="Alegreya"/>
                <a:ea typeface="Alegreya"/>
                <a:cs typeface="Alegreya"/>
                <a:sym typeface="Alegreya"/>
              </a:rPr>
            </a:br>
            <a:r>
              <a:rPr lang="es-ES" sz="2000" dirty="0"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s-ES" sz="2000" b="1" dirty="0">
                <a:latin typeface="Alegreya"/>
                <a:ea typeface="Alegreya"/>
                <a:cs typeface="Alegreya"/>
                <a:sym typeface="Alegreya"/>
              </a:rPr>
              <a:t>Cómo</a:t>
            </a:r>
            <a:r>
              <a:rPr lang="es-ES" sz="2000" dirty="0">
                <a:latin typeface="Alegreya"/>
                <a:ea typeface="Alegreya"/>
                <a:cs typeface="Alegreya"/>
                <a:sym typeface="Alegreya"/>
              </a:rPr>
              <a:t> se llama el artista famoso?</a:t>
            </a:r>
          </a:p>
          <a:p>
            <a:pPr lvl="0">
              <a:lnSpc>
                <a:spcPct val="150000"/>
              </a:lnSpc>
            </a:pPr>
            <a:endParaRPr lang="es-ES" sz="2000" dirty="0">
              <a:latin typeface="Alegreya"/>
              <a:ea typeface="Alegreya"/>
              <a:cs typeface="Alegreya"/>
              <a:sym typeface="Alegreya"/>
            </a:endParaRPr>
          </a:p>
          <a:p>
            <a:pPr lvl="0">
              <a:lnSpc>
                <a:spcPct val="150000"/>
              </a:lnSpc>
            </a:pPr>
            <a:r>
              <a:rPr lang="es-ES" sz="2000" dirty="0">
                <a:latin typeface="Alegreya"/>
                <a:ea typeface="Alegreya"/>
                <a:cs typeface="Alegreya"/>
                <a:sym typeface="Alegreya"/>
              </a:rPr>
              <a:t>¿De </a:t>
            </a:r>
            <a:r>
              <a:rPr lang="es-ES" sz="2000" b="1" dirty="0">
                <a:latin typeface="Alegreya"/>
                <a:ea typeface="Alegreya"/>
                <a:cs typeface="Alegreya"/>
                <a:sym typeface="Alegreya"/>
              </a:rPr>
              <a:t>dónde </a:t>
            </a:r>
            <a:r>
              <a:rPr lang="es-ES" sz="2000" dirty="0">
                <a:latin typeface="Alegreya"/>
                <a:ea typeface="Alegreya"/>
                <a:cs typeface="Alegreya"/>
                <a:sym typeface="Alegreya"/>
              </a:rPr>
              <a:t>es el artista?</a:t>
            </a:r>
          </a:p>
          <a:p>
            <a:pPr lvl="0">
              <a:lnSpc>
                <a:spcPct val="150000"/>
              </a:lnSpc>
            </a:pPr>
            <a:endParaRPr lang="es-ES" sz="2000" dirty="0">
              <a:latin typeface="Alegreya"/>
              <a:ea typeface="Alegreya"/>
              <a:cs typeface="Alegreya"/>
              <a:sym typeface="Alegreya"/>
            </a:endParaRPr>
          </a:p>
          <a:p>
            <a:pPr lvl="0">
              <a:lnSpc>
                <a:spcPct val="150000"/>
              </a:lnSpc>
            </a:pPr>
            <a:r>
              <a:rPr lang="es-ES" sz="2000" dirty="0"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s-ES" sz="2000" b="1" dirty="0">
                <a:latin typeface="Alegreya"/>
                <a:ea typeface="Alegreya"/>
                <a:cs typeface="Alegreya"/>
                <a:sym typeface="Alegreya"/>
              </a:rPr>
              <a:t>Cómo</a:t>
            </a:r>
            <a:r>
              <a:rPr lang="es-ES" sz="2000" dirty="0">
                <a:latin typeface="Alegreya"/>
                <a:ea typeface="Alegreya"/>
                <a:cs typeface="Alegreya"/>
                <a:sym typeface="Alegreya"/>
              </a:rPr>
              <a:t> es su estilo?</a:t>
            </a:r>
          </a:p>
          <a:p>
            <a:pPr lvl="0">
              <a:lnSpc>
                <a:spcPct val="150000"/>
              </a:lnSpc>
            </a:pPr>
            <a:endParaRPr lang="es-ES" sz="2000" dirty="0">
              <a:latin typeface="Alegreya"/>
              <a:ea typeface="Alegreya"/>
              <a:cs typeface="Alegreya"/>
              <a:sym typeface="Alegreya"/>
            </a:endParaRPr>
          </a:p>
          <a:p>
            <a:pPr lvl="0">
              <a:lnSpc>
                <a:spcPct val="150000"/>
              </a:lnSpc>
            </a:pPr>
            <a:r>
              <a:rPr lang="es-ES" sz="2000" dirty="0"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s-ES" sz="2000" b="1" dirty="0">
                <a:latin typeface="Alegreya"/>
                <a:ea typeface="Alegreya"/>
                <a:cs typeface="Alegreya"/>
                <a:sym typeface="Alegreya"/>
              </a:rPr>
              <a:t>Qué</a:t>
            </a:r>
            <a:r>
              <a:rPr lang="es-ES" sz="2000" dirty="0">
                <a:latin typeface="Alegreya"/>
                <a:ea typeface="Alegreya"/>
                <a:cs typeface="Alegreya"/>
                <a:sym typeface="Alegreya"/>
              </a:rPr>
              <a:t> tipo de artista es él? </a:t>
            </a:r>
          </a:p>
          <a:p>
            <a:pPr lvl="0">
              <a:lnSpc>
                <a:spcPct val="150000"/>
              </a:lnSpc>
            </a:pPr>
            <a:endParaRPr lang="es-ES" sz="2000" dirty="0">
              <a:latin typeface="Alegreya"/>
              <a:ea typeface="Alegreya"/>
              <a:cs typeface="Alegreya"/>
              <a:sym typeface="Alegreya"/>
            </a:endParaRPr>
          </a:p>
          <a:p>
            <a:pPr lvl="0">
              <a:lnSpc>
                <a:spcPct val="150000"/>
              </a:lnSpc>
            </a:pPr>
            <a:r>
              <a:rPr lang="es-ES" sz="2000" dirty="0">
                <a:latin typeface="Alegreya"/>
                <a:ea typeface="Alegreya"/>
                <a:cs typeface="Alegreya"/>
                <a:sym typeface="Alegreya"/>
              </a:rPr>
              <a:t>¿</a:t>
            </a:r>
            <a:r>
              <a:rPr lang="es-ES" sz="2000" b="1" dirty="0">
                <a:latin typeface="Alegreya"/>
                <a:ea typeface="Alegreya"/>
                <a:cs typeface="Alegreya"/>
                <a:sym typeface="Alegreya"/>
              </a:rPr>
              <a:t>Cuándo</a:t>
            </a:r>
            <a:r>
              <a:rPr lang="es-ES" sz="2000" dirty="0">
                <a:latin typeface="Alegreya"/>
                <a:ea typeface="Alegreya"/>
                <a:cs typeface="Alegreya"/>
                <a:sym typeface="Alegreya"/>
              </a:rPr>
              <a:t> nació?          ¿</a:t>
            </a:r>
            <a:r>
              <a:rPr lang="es-ES" sz="2000" b="1" dirty="0">
                <a:latin typeface="Alegreya"/>
                <a:ea typeface="Alegreya"/>
                <a:cs typeface="Alegreya"/>
                <a:sym typeface="Alegreya"/>
              </a:rPr>
              <a:t>Cuándo</a:t>
            </a:r>
            <a:r>
              <a:rPr lang="es-ES" sz="2000" dirty="0">
                <a:latin typeface="Alegreya"/>
                <a:ea typeface="Alegreya"/>
                <a:cs typeface="Alegreya"/>
                <a:sym typeface="Alegreya"/>
              </a:rPr>
              <a:t> murió?</a:t>
            </a:r>
            <a:endParaRPr lang="es-E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3378300" cy="17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loria Hallelujah"/>
                <a:ea typeface="Gloria Hallelujah"/>
                <a:cs typeface="Gloria Hallelujah"/>
                <a:sym typeface="Gloria Hallelujah"/>
              </a:rPr>
              <a:t>El artista famoso se llama</a:t>
            </a:r>
            <a:endParaRPr dirty="0"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Gloria Hallelujah"/>
                <a:ea typeface="Gloria Hallelujah"/>
                <a:cs typeface="Gloria Hallelujah"/>
                <a:sym typeface="Gloria Hallelujah"/>
              </a:rPr>
              <a:t>Pablo </a:t>
            </a:r>
            <a:r>
              <a:rPr lang="en" sz="3600" smtClean="0">
                <a:latin typeface="Gloria Hallelujah"/>
                <a:ea typeface="Gloria Hallelujah"/>
                <a:cs typeface="Gloria Hallelujah"/>
                <a:sym typeface="Gloria Hallelujah"/>
              </a:rPr>
              <a:t>Picasso.</a:t>
            </a:r>
            <a:endParaRPr sz="3600"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2296"/>
          <a:stretch/>
        </p:blipFill>
        <p:spPr>
          <a:xfrm>
            <a:off x="4766950" y="84938"/>
            <a:ext cx="3991926" cy="4973624"/>
          </a:xfrm>
          <a:prstGeom prst="rect">
            <a:avLst/>
          </a:prstGeom>
          <a:noFill/>
          <a:ln>
            <a:noFill/>
          </a:ln>
          <a:effectLst>
            <a:outerShdw blurRad="985838" dist="5238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494500"/>
            <a:ext cx="2496600" cy="2496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51408">
            <a:off x="3561014" y="254295"/>
            <a:ext cx="1717170" cy="141381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156600" y="106225"/>
            <a:ext cx="3861000" cy="17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¿Cuál era el nombre completo de 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Gloria Hallelujah"/>
                <a:ea typeface="Gloria Hallelujah"/>
                <a:cs typeface="Gloria Hallelujah"/>
                <a:sym typeface="Gloria Hallelujah"/>
              </a:rPr>
              <a:t>Pablo Picasso</a:t>
            </a: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?</a:t>
            </a:r>
            <a:endParaRPr sz="3600"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4630625" y="25"/>
            <a:ext cx="4290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00FF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  <a:t>Pablo </a:t>
            </a:r>
            <a:endParaRPr sz="3600" b="1">
              <a:solidFill>
                <a:srgbClr val="0000FF"/>
              </a:solidFill>
              <a:highlight>
                <a:srgbClr val="FFFFFF"/>
              </a:highlight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222222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  <a:t>Diego </a:t>
            </a:r>
            <a:endParaRPr sz="2800">
              <a:solidFill>
                <a:srgbClr val="222222"/>
              </a:solidFill>
              <a:highlight>
                <a:srgbClr val="FFFFFF"/>
              </a:highlight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222222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  <a:t>José </a:t>
            </a:r>
            <a:endParaRPr sz="2800">
              <a:solidFill>
                <a:srgbClr val="222222"/>
              </a:solidFill>
              <a:highlight>
                <a:srgbClr val="FFFFFF"/>
              </a:highlight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222222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  <a:t>Francisco de Paula </a:t>
            </a:r>
            <a:endParaRPr sz="2800">
              <a:solidFill>
                <a:srgbClr val="222222"/>
              </a:solidFill>
              <a:highlight>
                <a:srgbClr val="FFFFFF"/>
              </a:highlight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222222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  <a:t>Juan </a:t>
            </a:r>
            <a:br>
              <a:rPr lang="en" sz="2800">
                <a:solidFill>
                  <a:srgbClr val="222222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2800">
                <a:solidFill>
                  <a:srgbClr val="222222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  <a:t>Nepomuceno </a:t>
            </a:r>
            <a:br>
              <a:rPr lang="en" sz="2800">
                <a:solidFill>
                  <a:srgbClr val="222222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2800">
                <a:solidFill>
                  <a:srgbClr val="222222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  <a:t>María de los Remedios </a:t>
            </a:r>
            <a:endParaRPr sz="2800">
              <a:solidFill>
                <a:srgbClr val="222222"/>
              </a:solidFill>
              <a:highlight>
                <a:srgbClr val="FFFFFF"/>
              </a:highlight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222222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  <a:t>Cipriano de la Santísima</a:t>
            </a:r>
            <a:br>
              <a:rPr lang="en" sz="2800">
                <a:solidFill>
                  <a:srgbClr val="222222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2800">
                <a:solidFill>
                  <a:srgbClr val="222222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  <a:t>Trinidad</a:t>
            </a:r>
            <a:endParaRPr sz="2800">
              <a:solidFill>
                <a:srgbClr val="222222"/>
              </a:solidFill>
              <a:highlight>
                <a:srgbClr val="FFFFFF"/>
              </a:highlight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222222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  <a:t>Ruiz y </a:t>
            </a:r>
            <a:r>
              <a:rPr lang="en" sz="3000">
                <a:solidFill>
                  <a:srgbClr val="222222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  <a:t/>
            </a:r>
            <a:br>
              <a:rPr lang="en" sz="3000">
                <a:solidFill>
                  <a:srgbClr val="222222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3600" b="1">
                <a:solidFill>
                  <a:srgbClr val="FF0000"/>
                </a:solidFill>
                <a:highlight>
                  <a:srgbClr val="FFFFFF"/>
                </a:highlight>
                <a:latin typeface="Bree Serif"/>
                <a:ea typeface="Bree Serif"/>
                <a:cs typeface="Bree Serif"/>
                <a:sym typeface="Bree Serif"/>
              </a:rPr>
              <a:t>Picasso</a:t>
            </a:r>
            <a:endParaRPr sz="3600" b="1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l="2860" t="31907" r="2406"/>
          <a:stretch/>
        </p:blipFill>
        <p:spPr>
          <a:xfrm>
            <a:off x="560650" y="2173150"/>
            <a:ext cx="3052888" cy="257175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115900" y="84950"/>
            <a:ext cx="4523100" cy="1097400"/>
          </a:xfrm>
          <a:prstGeom prst="rect">
            <a:avLst/>
          </a:prstGeom>
          <a:solidFill>
            <a:srgbClr val="FFFFFF"/>
          </a:solidFill>
          <a:effectLst>
            <a:outerShdw blurRad="200025" dist="19050" dir="5400000" algn="bl" rotWithShape="0">
              <a:srgbClr val="3C78D8">
                <a:alpha val="90000"/>
              </a:srgbClr>
            </a:outerShdw>
            <a:reflection endPos="24000" dist="19050" dir="5400000" fadeDir="5400012" sy="-100000" algn="bl" rotWithShape="0"/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Comfortaa"/>
                <a:ea typeface="Comfortaa"/>
                <a:cs typeface="Comfortaa"/>
                <a:sym typeface="Comfortaa"/>
              </a:rPr>
              <a:t>El artista famoso </a:t>
            </a:r>
            <a:r>
              <a:rPr lang="en" sz="2800" b="1">
                <a:latin typeface="Comfortaa"/>
                <a:ea typeface="Comfortaa"/>
                <a:cs typeface="Comfortaa"/>
                <a:sym typeface="Comfortaa"/>
              </a:rPr>
              <a:t>es de </a:t>
            </a:r>
            <a:r>
              <a:rPr lang="en" sz="3600" b="1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Málaga, España.</a:t>
            </a:r>
            <a:r>
              <a:rPr lang="en" sz="280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36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6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1750" y="2845425"/>
            <a:ext cx="3064150" cy="2208600"/>
          </a:xfrm>
          <a:prstGeom prst="rect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  <a:effectLst>
            <a:outerShdw blurRad="22860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6" name="Google Shape;86;p17"/>
          <p:cNvSpPr txBox="1"/>
          <p:nvPr/>
        </p:nvSpPr>
        <p:spPr>
          <a:xfrm>
            <a:off x="173200" y="4797075"/>
            <a:ext cx="4337700" cy="2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Image of backgrounf: https://odis.homeaway.com/odis/destination/650fa844-523e-4a43-bbfa-374a8f1fb273.hw1.jpg</a:t>
            </a:r>
            <a:endParaRPr sz="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/>
          <p:nvPr/>
        </p:nvSpPr>
        <p:spPr>
          <a:xfrm rot="-5400000">
            <a:off x="3800250" y="-185450"/>
            <a:ext cx="3594900" cy="7092300"/>
          </a:xfrm>
          <a:prstGeom prst="rtTriangle">
            <a:avLst/>
          </a:prstGeom>
          <a:gradFill>
            <a:gsLst>
              <a:gs pos="0">
                <a:srgbClr val="741B47"/>
              </a:gs>
              <a:gs pos="100000">
                <a:srgbClr val="1E123D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127625" y="152400"/>
            <a:ext cx="5265000" cy="22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En </a:t>
            </a:r>
            <a:r>
              <a:rPr lang="en" sz="4000">
                <a:solidFill>
                  <a:srgbClr val="741B4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Málaga, España</a:t>
            </a:r>
            <a:r>
              <a:rPr lang="en" sz="3600">
                <a:latin typeface="Gloria Hallelujah"/>
                <a:ea typeface="Gloria Hallelujah"/>
                <a:cs typeface="Gloria Hallelujah"/>
                <a:sym typeface="Gloria Hallelujah"/>
              </a:rPr>
              <a:t>, </a:t>
            </a:r>
            <a:endParaRPr sz="3600"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hay un </a:t>
            </a:r>
            <a:r>
              <a:rPr lang="en" u="sng">
                <a:latin typeface="Gloria Hallelujah"/>
                <a:ea typeface="Gloria Hallelujah"/>
                <a:cs typeface="Gloria Hallelujah"/>
                <a:sym typeface="Gloria Hallelujah"/>
              </a:rPr>
              <a:t>museo</a:t>
            </a: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 con el arte de Pablo Picasso. También, hay una </a:t>
            </a:r>
            <a:r>
              <a:rPr lang="en" u="sng">
                <a:latin typeface="Gloria Hallelujah"/>
                <a:ea typeface="Gloria Hallelujah"/>
                <a:cs typeface="Gloria Hallelujah"/>
                <a:sym typeface="Gloria Hallelujah"/>
              </a:rPr>
              <a:t>escultura</a:t>
            </a:r>
            <a:r>
              <a:rPr lang="en">
                <a:latin typeface="Gloria Hallelujah"/>
                <a:ea typeface="Gloria Hallelujah"/>
                <a:cs typeface="Gloria Hallelujah"/>
                <a:sym typeface="Gloria Hallelujah"/>
              </a:rPr>
              <a:t> de él en un parque.</a:t>
            </a:r>
            <a:endParaRPr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625" y="2571750"/>
            <a:ext cx="3884375" cy="2194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900" y="152400"/>
            <a:ext cx="3223067" cy="48387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075" y="748600"/>
            <a:ext cx="5365526" cy="268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5100575" y="3939075"/>
            <a:ext cx="38691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Bree Serif"/>
                <a:ea typeface="Bree Serif"/>
                <a:cs typeface="Bree Serif"/>
                <a:sym typeface="Bree Serif"/>
              </a:rPr>
              <a:t>También, él murió en Francia </a:t>
            </a:r>
            <a:br>
              <a:rPr lang="en" sz="1800"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1800">
                <a:highlight>
                  <a:srgbClr val="D9D2E9"/>
                </a:highlight>
                <a:latin typeface="Bree Serif"/>
                <a:ea typeface="Bree Serif"/>
                <a:cs typeface="Bree Serif"/>
                <a:sym typeface="Bree Serif"/>
              </a:rPr>
              <a:t>el ocho de abril, en el año mil novecientos setenta y tres. </a:t>
            </a:r>
            <a:r>
              <a:rPr lang="en" sz="1800">
                <a:latin typeface="Bree Serif"/>
                <a:ea typeface="Bree Serif"/>
                <a:cs typeface="Bree Serif"/>
                <a:sym typeface="Bree Serif"/>
              </a:rPr>
              <a:t>(8.4.1973)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7533000" y="0"/>
            <a:ext cx="16110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https://i.pinimg.com/originals/df/c6/66/dfc66638c6087ad1f5c43bc9d177647e.jpg</a:t>
            </a:r>
            <a:endParaRPr sz="600"/>
          </a:p>
        </p:txBody>
      </p:sp>
      <p:sp>
        <p:nvSpPr>
          <p:cNvPr id="102" name="Google Shape;102;p19"/>
          <p:cNvSpPr/>
          <p:nvPr/>
        </p:nvSpPr>
        <p:spPr>
          <a:xfrm>
            <a:off x="811125" y="2888300"/>
            <a:ext cx="1611000" cy="636900"/>
          </a:xfrm>
          <a:prstGeom prst="roundRect">
            <a:avLst>
              <a:gd name="adj" fmla="val 16667"/>
            </a:avLst>
          </a:prstGeom>
          <a:solidFill>
            <a:srgbClr val="E8FF81">
              <a:alpha val="315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3" name="Google Shape;103;p19"/>
          <p:cNvCxnSpPr/>
          <p:nvPr/>
        </p:nvCxnSpPr>
        <p:spPr>
          <a:xfrm rot="10800000">
            <a:off x="3727975" y="3681100"/>
            <a:ext cx="633000" cy="4806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4" name="Google Shape;104;p19"/>
          <p:cNvSpPr txBox="1"/>
          <p:nvPr/>
        </p:nvSpPr>
        <p:spPr>
          <a:xfrm>
            <a:off x="115900" y="3851775"/>
            <a:ext cx="4690500" cy="11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Picasso nació en el año </a:t>
            </a:r>
            <a:br>
              <a:rPr lang="en"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2400">
                <a:solidFill>
                  <a:schemeClr val="dk1"/>
                </a:solidFill>
                <a:highlight>
                  <a:srgbClr val="FFD966"/>
                </a:highlight>
                <a:latin typeface="Bree Serif"/>
                <a:ea typeface="Bree Serif"/>
                <a:cs typeface="Bree Serif"/>
                <a:sym typeface="Bree Serif"/>
              </a:rPr>
              <a:t>mil ochocientos ochenta y uno</a:t>
            </a:r>
            <a:r>
              <a:rPr lang="en"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24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Su cumpleaños es el veinticinco de octubre.  (25.10.1881)</a:t>
            </a:r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115900" y="0"/>
            <a:ext cx="4334700" cy="6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69138"/>
                </a:solidFill>
                <a:latin typeface="Bree Serif"/>
                <a:ea typeface="Bree Serif"/>
                <a:cs typeface="Bree Serif"/>
                <a:sym typeface="Bree Serif"/>
              </a:rPr>
              <a:t>¿Cuándo nació Pablo Picasso?</a:t>
            </a:r>
            <a:endParaRPr>
              <a:solidFill>
                <a:srgbClr val="E69138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5666600" y="3544550"/>
            <a:ext cx="30000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51C75"/>
                </a:solidFill>
                <a:latin typeface="Bree Serif"/>
                <a:ea typeface="Bree Serif"/>
                <a:cs typeface="Bree Serif"/>
                <a:sym typeface="Bree Serif"/>
              </a:rPr>
              <a:t>¿Cuándo murió?</a:t>
            </a:r>
            <a:endParaRPr sz="2400">
              <a:solidFill>
                <a:srgbClr val="351C75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2900" y="1792400"/>
            <a:ext cx="1460425" cy="151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/>
          <p:nvPr/>
        </p:nvSpPr>
        <p:spPr>
          <a:xfrm>
            <a:off x="7533000" y="2888300"/>
            <a:ext cx="1307400" cy="480600"/>
          </a:xfrm>
          <a:prstGeom prst="roundRect">
            <a:avLst>
              <a:gd name="adj" fmla="val 16667"/>
            </a:avLst>
          </a:prstGeom>
          <a:solidFill>
            <a:srgbClr val="F38FD9">
              <a:alpha val="2462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/>
          <p:nvPr/>
        </p:nvSpPr>
        <p:spPr>
          <a:xfrm>
            <a:off x="21750" y="5800"/>
            <a:ext cx="9178500" cy="5189700"/>
          </a:xfrm>
          <a:prstGeom prst="bevel">
            <a:avLst>
              <a:gd name="adj" fmla="val 12500"/>
            </a:avLst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376950" y="15004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6614" y="0"/>
            <a:ext cx="374738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7899" y="1357349"/>
            <a:ext cx="2876550" cy="383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240746" cy="518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89302" y="-1"/>
            <a:ext cx="3808089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54450" y="1699290"/>
            <a:ext cx="2745899" cy="349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-12"/>
            <a:ext cx="2876550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2874750" y="1756550"/>
            <a:ext cx="3472500" cy="1659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Bree Serif"/>
                <a:ea typeface="Bree Serif"/>
                <a:cs typeface="Bree Serif"/>
                <a:sym typeface="Bree Serif"/>
              </a:rPr>
              <a:t>¿Cómo es su estilo de </a:t>
            </a:r>
            <a:br>
              <a:rPr lang="en" sz="1800"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1800">
                <a:latin typeface="Bree Serif"/>
                <a:ea typeface="Bree Serif"/>
                <a:cs typeface="Bree Serif"/>
                <a:sym typeface="Bree Serif"/>
              </a:rPr>
              <a:t>Pablo Picasso?</a:t>
            </a:r>
            <a:br>
              <a:rPr lang="en" sz="1800"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1800">
                <a:latin typeface="Bree Serif"/>
                <a:ea typeface="Bree Serif"/>
                <a:cs typeface="Bree Serif"/>
                <a:sym typeface="Bree Serif"/>
              </a:rPr>
              <a:t>Es </a:t>
            </a:r>
            <a:r>
              <a:rPr lang="en" sz="3600">
                <a:solidFill>
                  <a:srgbClr val="351C75"/>
                </a:solidFill>
                <a:highlight>
                  <a:srgbClr val="FCE5CD"/>
                </a:highlight>
                <a:latin typeface="Bree Serif"/>
                <a:ea typeface="Bree Serif"/>
                <a:cs typeface="Bree Serif"/>
                <a:sym typeface="Bree Serif"/>
              </a:rPr>
              <a:t>Cubismo</a:t>
            </a:r>
            <a:r>
              <a:rPr lang="en" sz="3600">
                <a:solidFill>
                  <a:srgbClr val="351C75"/>
                </a:solidFill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3600">
              <a:solidFill>
                <a:srgbClr val="351C75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44444"/>
                </a:solidFill>
                <a:highlight>
                  <a:srgbClr val="F9F9F9"/>
                </a:highlight>
              </a:rPr>
              <a:t>El era un gran parte el movimiento cubista.</a:t>
            </a:r>
            <a:endParaRPr sz="1200">
              <a:solidFill>
                <a:srgbClr val="444444"/>
              </a:solidFill>
              <a:highlight>
                <a:srgbClr val="F9F9F9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44444"/>
                </a:solidFill>
                <a:highlight>
                  <a:srgbClr val="F9F9F9"/>
                </a:highlight>
              </a:rPr>
              <a:t>Pablo Picasso era un </a:t>
            </a:r>
            <a:r>
              <a:rPr lang="en" sz="1200" b="1">
                <a:solidFill>
                  <a:srgbClr val="351C75"/>
                </a:solidFill>
                <a:highlight>
                  <a:srgbClr val="FCE5CD"/>
                </a:highlight>
              </a:rPr>
              <a:t>cubista</a:t>
            </a:r>
            <a:r>
              <a:rPr lang="en" sz="1200">
                <a:solidFill>
                  <a:srgbClr val="444444"/>
                </a:solidFill>
                <a:highlight>
                  <a:srgbClr val="F9F9F9"/>
                </a:highlight>
              </a:rPr>
              <a:t>.</a:t>
            </a:r>
            <a:endParaRPr sz="1200">
              <a:solidFill>
                <a:srgbClr val="444444"/>
              </a:solidFill>
              <a:highlight>
                <a:srgbClr val="F9F9F9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/>
          <p:nvPr/>
        </p:nvSpPr>
        <p:spPr>
          <a:xfrm>
            <a:off x="21750" y="5800"/>
            <a:ext cx="9178500" cy="5189700"/>
          </a:xfrm>
          <a:prstGeom prst="bevel">
            <a:avLst>
              <a:gd name="adj" fmla="val 12500"/>
            </a:avLst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104675" y="96300"/>
            <a:ext cx="4194000" cy="6306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¿Qué tipo de artista es?</a:t>
            </a:r>
            <a:endParaRPr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1"/>
          </p:nvPr>
        </p:nvSpPr>
        <p:spPr>
          <a:xfrm>
            <a:off x="104675" y="721725"/>
            <a:ext cx="5795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000000"/>
                </a:solidFill>
                <a:highlight>
                  <a:srgbClr val="CFE2F3"/>
                </a:highlight>
                <a:latin typeface="Bree Serif"/>
                <a:ea typeface="Bree Serif"/>
                <a:cs typeface="Bree Serif"/>
                <a:sym typeface="Bree Serif"/>
              </a:rPr>
              <a:t>Durante su periodo azul, usa colores de azul.</a:t>
            </a:r>
            <a:br>
              <a:rPr lang="en" sz="1600">
                <a:solidFill>
                  <a:srgbClr val="000000"/>
                </a:solidFill>
                <a:highlight>
                  <a:srgbClr val="CFE2F3"/>
                </a:highlight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1600">
                <a:solidFill>
                  <a:srgbClr val="000000"/>
                </a:solidFill>
                <a:highlight>
                  <a:srgbClr val="CFE2F3"/>
                </a:highlight>
                <a:latin typeface="Bree Serif"/>
                <a:ea typeface="Bree Serif"/>
                <a:cs typeface="Bree Serif"/>
                <a:sym typeface="Bree Serif"/>
              </a:rPr>
              <a:t>Las personas en las pinturas son tristes, pobres, deprimidas.</a:t>
            </a:r>
            <a:br>
              <a:rPr lang="en" sz="1600">
                <a:solidFill>
                  <a:srgbClr val="000000"/>
                </a:solidFill>
                <a:highlight>
                  <a:srgbClr val="CFE2F3"/>
                </a:highlight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1600">
                <a:solidFill>
                  <a:srgbClr val="000000"/>
                </a:solidFill>
                <a:highlight>
                  <a:srgbClr val="CFE2F3"/>
                </a:highlight>
                <a:latin typeface="Bree Serif"/>
                <a:ea typeface="Bree Serif"/>
                <a:cs typeface="Bree Serif"/>
                <a:sym typeface="Bree Serif"/>
              </a:rPr>
              <a:t>Dibuja los emociones de la tristeza.</a:t>
            </a:r>
            <a:endParaRPr sz="1600">
              <a:solidFill>
                <a:srgbClr val="000000"/>
              </a:solidFill>
              <a:highlight>
                <a:srgbClr val="CFE2F3"/>
              </a:highlight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4463" y="1412025"/>
            <a:ext cx="2425675" cy="364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4300" y="180349"/>
            <a:ext cx="3119700" cy="496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675" y="1834125"/>
            <a:ext cx="2872748" cy="330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189</Words>
  <Application>Microsoft Office PowerPoint</Application>
  <PresentationFormat>On-screen Show (16:9)</PresentationFormat>
  <Paragraphs>58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Algerian</vt:lpstr>
      <vt:lpstr>Comfortaa</vt:lpstr>
      <vt:lpstr>Bree Serif</vt:lpstr>
      <vt:lpstr>Gloria Hallelujah</vt:lpstr>
      <vt:lpstr>Alegreya</vt:lpstr>
      <vt:lpstr>Caveat</vt:lpstr>
      <vt:lpstr>Arial</vt:lpstr>
      <vt:lpstr>Simple Light</vt:lpstr>
      <vt:lpstr>Pablo Picasso</vt:lpstr>
      <vt:lpstr>Artista famoso</vt:lpstr>
      <vt:lpstr>El artista famoso se llama Pablo Picasso.</vt:lpstr>
      <vt:lpstr>¿Cuál era el nombre completo de  Pablo Picasso?</vt:lpstr>
      <vt:lpstr>El artista famoso es de Málaga, España.  </vt:lpstr>
      <vt:lpstr>En Málaga, España,  hay un museo con el arte de Pablo Picasso. También, hay una escultura de él en un parque.</vt:lpstr>
      <vt:lpstr>¿Cuándo nació Pablo Picasso?</vt:lpstr>
      <vt:lpstr>¿Cómo es su estilo de  Pablo Picasso? Es Cubismo. El era un gran parte el movimiento cubista. Pablo Picasso era un cubista.</vt:lpstr>
      <vt:lpstr>¿Qué tipo de artista es?</vt:lpstr>
      <vt:lpstr>Guernica </vt:lpstr>
      <vt:lpstr>¿Qué tipo de artista es?</vt:lpstr>
      <vt:lpstr>¿Qué tipo de artista es?</vt:lpstr>
      <vt:lpstr>Pablo Picasso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Pablo Picasso</dc:title>
  <cp:lastModifiedBy>Robb, Jessica</cp:lastModifiedBy>
  <cp:revision>2</cp:revision>
  <dcterms:modified xsi:type="dcterms:W3CDTF">2018-11-30T14:47:26Z</dcterms:modified>
</cp:coreProperties>
</file>